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3" r:id="rId2"/>
    <p:sldMasterId id="2147483746" r:id="rId3"/>
    <p:sldMasterId id="2147483761" r:id="rId4"/>
    <p:sldMasterId id="2147483776" r:id="rId5"/>
    <p:sldMasterId id="2147483788" r:id="rId6"/>
  </p:sldMasterIdLst>
  <p:notesMasterIdLst>
    <p:notesMasterId r:id="rId33"/>
  </p:notesMasterIdLst>
  <p:sldIdLst>
    <p:sldId id="256" r:id="rId7"/>
    <p:sldId id="390" r:id="rId8"/>
    <p:sldId id="440" r:id="rId9"/>
    <p:sldId id="409" r:id="rId10"/>
    <p:sldId id="446" r:id="rId11"/>
    <p:sldId id="447" r:id="rId12"/>
    <p:sldId id="450" r:id="rId13"/>
    <p:sldId id="452" r:id="rId14"/>
    <p:sldId id="451" r:id="rId15"/>
    <p:sldId id="460" r:id="rId16"/>
    <p:sldId id="449" r:id="rId17"/>
    <p:sldId id="461" r:id="rId18"/>
    <p:sldId id="463" r:id="rId19"/>
    <p:sldId id="462" r:id="rId20"/>
    <p:sldId id="448" r:id="rId21"/>
    <p:sldId id="453" r:id="rId22"/>
    <p:sldId id="454" r:id="rId23"/>
    <p:sldId id="442" r:id="rId24"/>
    <p:sldId id="443" r:id="rId25"/>
    <p:sldId id="444" r:id="rId26"/>
    <p:sldId id="465" r:id="rId27"/>
    <p:sldId id="467" r:id="rId28"/>
    <p:sldId id="466" r:id="rId29"/>
    <p:sldId id="468" r:id="rId30"/>
    <p:sldId id="469" r:id="rId31"/>
    <p:sldId id="3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01F1-D8C4-425C-9440-10BBDD6D0EE4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289A-E525-48BA-B935-EDDFDCD6B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1D9-213D-4C87-B440-75683342F50A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4A04-6AF0-43B5-80FB-A7C04ED2EBA4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F42-3F61-4C35-B600-92C02D85D6A9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84" charset="2"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5BEEF16-CBC7-4AA8-B1FB-1DAFE8C806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46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23C854A-3B47-461E-9031-7A1C354EA5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6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E8F95CA3-D5C8-4FF9-827D-D5A33DF761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7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91C4993-6B94-4F5C-805B-4CBC91F539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02D5AF5F-8C45-4B23-9A37-09122DC9A2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3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6964F36-AF9F-4AE8-9C5E-22D72AEBAD7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ADF9951C-D613-4E69-B17A-D809621049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7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C97F722F-6D19-4ED3-846E-AA5FFD8C171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1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C74D1B-5027-4201-89EA-DD7AD96D7955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BAB76C79-D4A0-44F5-937E-ACF633F27A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0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C7C56DB-DFB0-4BE8-A476-9C6B69CA3D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0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544A1D0-6005-4E72-A581-A438176CC79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5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3F7AFBA4-A391-4747-BBB0-FBFB332743C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9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8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31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1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81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9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243053-2B71-4763-A62D-24FB5322E90B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13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6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34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04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914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12335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B19E72CE-DC08-409C-ADE4-51B4B9EF81B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5/11/2020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01D96B-099A-4FEE-A49C-43B6D848B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496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F85C-235A-4D4D-B142-E5C3BFCAEDF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30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9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470E-8FFB-4D4B-8F27-860111BA2D5C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9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96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08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01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48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50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51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10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914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8035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E2E-CCB0-46E5-A94A-CE82AB8588AA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B19E72CE-DC08-409C-ADE4-51B4B9EF81B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5/11/2020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01D96B-099A-4FEE-A49C-43B6D848B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4507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F85C-235A-4D4D-B142-E5C3BFCAEDF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81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1D9-213D-4C87-B440-75683342F50A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C74D1B-5027-4201-89EA-DD7AD96D7955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29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243053-2B71-4763-A62D-24FB5322E90B}" type="datetime1">
              <a:rPr lang="en-US" smtClean="0">
                <a:solidFill>
                  <a:srgbClr val="FFF39D"/>
                </a:solidFill>
              </a:rPr>
              <a:pPr/>
              <a:t>5/11/2020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470E-8FFB-4D4B-8F27-860111BA2D5C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6660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E2E-CCB0-46E5-A94A-CE82AB8588AA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509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80BEF7-E98E-42A4-9D43-F1CFD952AD02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8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245A-2894-4908-B6E2-A08895C7995A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8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A5E794-C5D9-49C4-86EB-7D30B7E5F7A2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80BEF7-E98E-42A4-9D43-F1CFD952AD02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5E22C1-A172-4CA5-B6DB-EDC7A7A6C051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4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4A04-6AF0-43B5-80FB-A7C04ED2EBA4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5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F42-3F61-4C35-B600-92C02D85D6A9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6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A6CC-8865-4998-B0E4-F23A11C80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23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74EF-538F-45C3-81EA-1B7974C7D0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55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CA1D-C515-4EB2-9A3A-AAC1A2B6E0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32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60A3-FE99-4FD9-A9F5-BBA64A6188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21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4333-E1CC-42FD-9F48-02D86E51B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48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C75E-B115-4DD3-8EDC-C9011DDF50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8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2EFE-90D8-4625-A2A7-163C5E9487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245A-2894-4908-B6E2-A08895C7995A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0B77-7BB2-4605-9ADF-410914E66E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81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A582-C563-450E-A332-95841F007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123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F907-82B0-4F0C-9097-5C9192F1C3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05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8100-ECAB-4143-B58F-6B5CF608A9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3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A5E794-C5D9-49C4-86EB-7D30B7E5F7A2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5E22C1-A172-4CA5-B6DB-EDC7A7A6C051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8389DD-AA1C-4803-94BC-268FBB02F5C2}" type="datetime1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solidFill>
                  <a:srgbClr val="FF9966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9920-8E93-417C-826A-542F9008EEDE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June 6, 2008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By: Dr. M. Hozouri, Nutritionist (mhozoori.blogfa.com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3CA7-29A5-4015-A1D0-5DB764762A4B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8389DD-AA1C-4803-94BC-268FBB02F5C2}" type="datetime1">
              <a:rPr lang="en-US" smtClean="0">
                <a:solidFill>
                  <a:srgbClr val="575F6D"/>
                </a:solidFill>
              </a:rPr>
              <a:pPr/>
              <a:t>5/11/2020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31AA-BB66-4AF5-8ECB-7BDD299C15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0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034" y="1600200"/>
            <a:ext cx="6172200" cy="22098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prstClr val="black"/>
                </a:solidFill>
                <a:latin typeface="Trebuchet MS"/>
                <a:ea typeface="+mj-ea"/>
                <a:cs typeface="B Titr" pitchFamily="2" charset="-78"/>
              </a:rPr>
              <a:t>راهبردهای تغذیه ای</a:t>
            </a:r>
          </a:p>
          <a:p>
            <a:pPr algn="ctr" rtl="1"/>
            <a: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دکتر خسرو جلالی</a:t>
            </a:r>
            <a: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(استادیار دانشگاه آزاد 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 </a:t>
            </a: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اسلامی اصفهان)</a:t>
            </a:r>
            <a: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endParaRPr lang="en-US" sz="2000" b="1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6" descr="C:\Users\farhang\Desktop\smallAZAD-Logo-JPG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69"/>
            <a:ext cx="1219200" cy="1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rhang\Desktop\1565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20946"/>
            <a:ext cx="3111860" cy="19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مصرف پروتئین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افزودن پ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روتئین</a:t>
            </a:r>
            <a:r>
              <a:rPr lang="fa-IR" dirty="0" smtClean="0">
                <a:cs typeface="B Nazanin" pitchFamily="2" charset="-78"/>
              </a:rPr>
              <a:t> به غذای حاوی کربوهیدرات  و یک میان وعده  مورد توجه است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چون پاسخ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انسولین </a:t>
            </a:r>
            <a:r>
              <a:rPr lang="fa-IR" dirty="0" smtClean="0">
                <a:cs typeface="B Nazanin" pitchFamily="2" charset="-78"/>
              </a:rPr>
              <a:t>را پس از مصرف غذا بالا برده و به تحریک سنتز گلیکوژن می انجامد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مکمل های حاوی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کربوهیدرات –پروتئین  </a:t>
            </a:r>
            <a:r>
              <a:rPr lang="fa-IR" dirty="0" smtClean="0">
                <a:cs typeface="B Nazanin" pitchFamily="2" charset="-78"/>
              </a:rPr>
              <a:t>مناسب </a:t>
            </a:r>
            <a:r>
              <a:rPr lang="fa-IR" dirty="0" smtClean="0"/>
              <a:t>است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2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مکمل های کربوهیدراتی  </a:t>
            </a:r>
            <a:r>
              <a:rPr lang="fa-IR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80 درصد کربوهیدرات </a:t>
            </a: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به 20 درصد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پروتئین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بازسازی  ذخایر گلیکوژن بدن پس از مسابقه</a:t>
            </a:r>
            <a:endParaRPr lang="fa-IR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C:\Users\farhang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7527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هیدراته شدن مجدد و جایگزینی الکترولیت ها بعد از تمرین</a:t>
            </a:r>
          </a:p>
          <a:p>
            <a:pPr marL="0" indent="0" algn="r" rtl="1">
              <a:buNone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جایگزینی مایعات از دست رفته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مایعات  همراه با الکترولیت ها</a:t>
            </a:r>
          </a:p>
          <a:p>
            <a:pPr algn="r" rtl="1"/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C:\Users\farhang\Desktop\18571521810918425311319953113242146189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2362200" cy="1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2257" y="83820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غذاهای مایع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801091"/>
            <a:ext cx="8153400" cy="4495800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غنی از کربوهیدرات، پروتئین متوسط و چربی کم</a:t>
            </a:r>
          </a:p>
          <a:p>
            <a:pPr algn="r" rtl="1">
              <a:buClr>
                <a:srgbClr val="C0504D"/>
              </a:buClr>
            </a:pPr>
            <a:endParaRPr lang="fa-IR" sz="2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غنی شده با انواع ریز مغذی ها</a:t>
            </a:r>
          </a:p>
          <a:p>
            <a:pPr algn="r" rtl="1">
              <a:buClr>
                <a:srgbClr val="C0504D"/>
              </a:buClr>
            </a:pPr>
            <a:endParaRPr lang="fa-IR" sz="2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تفاوت در میزان و نوع مواد مغذی </a:t>
            </a:r>
          </a:p>
          <a:p>
            <a:pPr algn="r" rtl="1">
              <a:buClr>
                <a:srgbClr val="C0504D"/>
              </a:buClr>
            </a:pPr>
            <a:endParaRPr lang="fa-IR" sz="2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مصرف بعد از تمرین یا مسابقه برای ریکاوری، نوجوانان در حال رشد، کاهش محتویات گوارش قبل از مسابقه</a:t>
            </a:r>
          </a:p>
          <a:p>
            <a:pPr algn="r" rtl="1">
              <a:buClr>
                <a:srgbClr val="C0504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8" y="2209800"/>
            <a:ext cx="359911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1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نکته مهم غذایی پس از تمرین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پرهیر از سالاد پر حجم سبزیجات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اختلال در جذب مواد غذایی ایجاد می کنند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پرهیز از غذاهای پرچرب و پرکربوهیدرات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پرهیز از مصرف نوشابه ها به خصوص در فصل تابستان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C:\Users\farhang\Desktop\سالاد-سبزیجات-زمستانی-1-500x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286000" cy="19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استفاده از آنتی اکسیدان </a:t>
            </a:r>
            <a:r>
              <a:rPr lang="fa-IR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ها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ترمیم بافت های آسیب دیده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ناشی پس از فعالیت ورزشی</a:t>
            </a:r>
          </a:p>
          <a:p>
            <a:pPr lvl="0" algn="r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ویتامین </a:t>
            </a:r>
            <a:r>
              <a:rPr lang="en-US" dirty="0">
                <a:solidFill>
                  <a:prstClr val="black"/>
                </a:solidFill>
                <a:cs typeface="B Nazanin" pitchFamily="2" charset="-78"/>
              </a:rPr>
              <a:t>C</a:t>
            </a:r>
          </a:p>
          <a:p>
            <a:pPr lvl="0" algn="r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ویتامین </a:t>
            </a:r>
            <a:r>
              <a:rPr lang="en-US" dirty="0">
                <a:solidFill>
                  <a:prstClr val="black"/>
                </a:solidFill>
                <a:cs typeface="B Nazanin" pitchFamily="2" charset="-78"/>
              </a:rPr>
              <a:t>A</a:t>
            </a:r>
            <a:endParaRPr lang="fa-IR" dirty="0">
              <a:solidFill>
                <a:prstClr val="black"/>
              </a:solidFill>
              <a:cs typeface="B Nazanin" pitchFamily="2" charset="-78"/>
            </a:endParaRPr>
          </a:p>
          <a:p>
            <a:pPr lvl="0" algn="r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بتاکاراتن پیش ساز ویتامین </a:t>
            </a:r>
            <a:r>
              <a:rPr lang="en-US" dirty="0">
                <a:solidFill>
                  <a:prstClr val="black"/>
                </a:solidFill>
                <a:cs typeface="B Nazanin" pitchFamily="2" charset="-78"/>
              </a:rPr>
              <a:t>A</a:t>
            </a:r>
            <a:endParaRPr lang="fa-IR" dirty="0">
              <a:solidFill>
                <a:prstClr val="black"/>
              </a:solidFill>
              <a:cs typeface="B Nazanin" pitchFamily="2" charset="-78"/>
            </a:endParaRPr>
          </a:p>
          <a:p>
            <a:pPr marL="0" lvl="0" indent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None/>
            </a:pP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3" name="Picture 3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667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مرکز تنظیم تغذیه ای در هیپوتالاموس قرار دارد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تأثیر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بر مرکز سیری و گرسنگی هیپوتالاموس می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گذارد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معده و روده ها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 descr="C:\Users\farhang\Desktop\4011813016222725115091211884916246100216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نقش هیپوتالاموس در کنترل وزن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ارتباط </a:t>
            </a:r>
            <a:r>
              <a:rPr lang="en-US" dirty="0" smtClean="0">
                <a:cs typeface="B Nazanin" pitchFamily="2" charset="-78"/>
              </a:rPr>
              <a:t>BMR</a:t>
            </a:r>
            <a:r>
              <a:rPr lang="fa-IR" dirty="0" smtClean="0">
                <a:cs typeface="B Nazanin" pitchFamily="2" charset="-78"/>
              </a:rPr>
              <a:t> با هیپوتالاموس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ارتباط هیپوتالاموس با کاهش  و افزایش وزن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رژیم های </a:t>
            </a:r>
            <a:r>
              <a:rPr lang="fa-IR" dirty="0" smtClean="0">
                <a:cs typeface="B Nazanin" pitchFamily="2" charset="-78"/>
              </a:rPr>
              <a:t>غذایی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یو یو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44"/>
            <a:ext cx="7467600" cy="716994"/>
          </a:xfrm>
        </p:spPr>
        <p:txBody>
          <a:bodyPr>
            <a:normAutofit fontScale="90000"/>
          </a:bodyPr>
          <a:lstStyle/>
          <a:p>
            <a:pPr marL="274320" lvl="0" indent="-274320" algn="ctr" rtl="1">
              <a:spcBef>
                <a:spcPts val="600"/>
              </a:spcBef>
            </a:pPr>
            <a:r>
              <a:rPr lang="fa-IR" sz="2400" b="1" cap="none" dirty="0">
                <a:solidFill>
                  <a:srgbClr val="FF0000"/>
                </a:solidFill>
                <a:ea typeface="+mn-ea"/>
                <a:cs typeface="B Nazanin" pitchFamily="2" charset="-78"/>
              </a:rPr>
              <a:t>تغذیه </a:t>
            </a:r>
            <a:r>
              <a:rPr lang="fa-IR" sz="2400" b="1" cap="none" dirty="0" smtClean="0">
                <a:solidFill>
                  <a:srgbClr val="FF0000"/>
                </a:solidFill>
                <a:ea typeface="+mn-ea"/>
                <a:cs typeface="B Nazanin" pitchFamily="2" charset="-78"/>
              </a:rPr>
              <a:t>و تفاوت </a:t>
            </a:r>
            <a:r>
              <a:rPr lang="fa-IR" sz="2400" b="1" cap="none" dirty="0">
                <a:solidFill>
                  <a:srgbClr val="FF0000"/>
                </a:solidFill>
                <a:ea typeface="+mn-ea"/>
                <a:cs typeface="B Nazanin" pitchFamily="2" charset="-78"/>
              </a:rPr>
              <a:t>ارتفاع</a:t>
            </a:r>
            <a:br>
              <a:rPr lang="fa-IR" sz="2400" b="1" cap="none" dirty="0">
                <a:solidFill>
                  <a:srgbClr val="FF0000"/>
                </a:solidFill>
                <a:ea typeface="+mn-ea"/>
                <a:cs typeface="B Nazanin" pitchFamily="2" charset="-78"/>
              </a:rPr>
            </a:b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/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مسافرت </a:t>
            </a:r>
            <a:r>
              <a:rPr lang="fa-IR" sz="18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از سطح پایین به بالا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از آب و هوای مرطوب به سمت آب و هوای خشک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فعالیت ورزشی با از دست دادن  آب بدن همراه است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ارتفاع با سرما همراه است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ملاحظات: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هیدراسیون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تاکید بر کربوهیدرات بالا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در وهله اول باید 4 تا 5 روز زودتر  مسافرت کنید تا آثار مخرب ارتفاع از بین برود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کمتر از 24 ساعت به مسابقه  مسافرت کنیم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مصرف انتی اکسیدان ها 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مصرف مولتی ویتامین ها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200" b="1" cap="none" dirty="0">
                <a:solidFill>
                  <a:srgbClr val="FF0000"/>
                </a:solidFill>
                <a:cs typeface="B Nazanin" pitchFamily="2" charset="-78"/>
              </a:rPr>
              <a:t>تغذیه و تفاوت ارتفاع</a:t>
            </a:r>
            <a:br>
              <a:rPr lang="fa-IR" sz="2200" b="1" cap="none" dirty="0">
                <a:solidFill>
                  <a:srgbClr val="FF0000"/>
                </a:solidFill>
                <a:cs typeface="B Nazanin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20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از ارتفاع بالا به پایین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کمتر از 24 ساعت مانده به مسابقه مسافرت کنیم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مایعات بالا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مایعات همراه با سدیم و پتاسیم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پودر او ار اس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AutoShape 4" descr="data:image/jpeg;base64,/9j/4AAQSkZJRgABAQAAAQABAAD/2wCEAAkGBxMTEhUTEhMWFRUVGBkYFxgXGBgYFxcaHhcXGBgfFxsYHSggGR0lHRgXIjEhJiktLi4uFyAzODMtNygtLisBCgoKDg0OGxAQGy0lICYtMDIrLy8vLzUtKzUyLS0vLTUvLS0tLS0tLS0tLy8tLTUtLS0tLS0tLS0tLS0tLS0tLf/AABEIALEBHQMBIgACEQEDEQH/xAAcAAACAwEBAQEAAAAAAAAAAAAFBgMEBwIAAQj/xABJEAACAQIEBAMEBgYJAwIHAQABAgMAEQQSITEFBkFREyJhMnGBkQcUI0KhsTNScsHR8BU0YnOCkrPh8SRDshYXNVNjg6LD0gj/xAAaAQACAwEBAAAAAAAAAAAAAAADBAECBQAG/8QAMxEAAgIBBAECBAUDAwUAAAAAAQIAAxEEEiExQRNRIjJhcQWBkaGxM9HwFMHhIzRCcvH/2gAMAwEAAhEDEQA/AMSjjB3YL7837ga78Bf/AJifJ/8A+anwWFV0OtmzdmNhbsoO5O9vu9L6kc6xhQXu2WxAW1gNvajJHU62116106UJeHBdDIM52GViDqRoQL7jtXJ4Yb2zqTr7IdtrX9lT3HzFXRjI9DceXUGxNtgDqmmwGnYVdwWLJBKkMNVJZQ/tCxAVo8vrfS2huLVEiCV4WcocSR2YgD2r3Jttl7/zobEv/TMrTtDGNVAJDhlI9CGUG/XbYg9ah+uRKW11JBva17G4JHh696J8t8ejgdySgRkyEZdwSS2gQa2A2A6etcSF5IzKt1xI8RyPi1VWISx2sx7ka6UuYqAozId1Njb0rRhzjhgnhIAsdmzCzeY3UCxIJ2G2m5pE43KjzyNH7LG4+Qv0HW9R6iMPhBB+shScyglW0jqqtXYn0odk5ziQsutTxw6Xrl4zvVvCLfShs3EGzZ6lbw/SpVhqziABVVp6oCW6lAMzhk1q5hkqHDLfWrgFRY3iXJ8S2LCoXe9cM1SYWIsQqgszEAAAkknQAAbmhKslQPMjVzXRlNNGC5Bx0sTyrAVCA2V/LI5BsQqHW+h1NhpvQ/F8n4+NDI+FkVRfoM2m5yA5rDva1FVD7ScQOhqQLXEEXWrOShuAJBXE5U1NHIa+RpVlYqFnMkcz4sprlxeuyorzrVl4HE7GJGYqgdKsrJXEriuTcDzIEiCVxIpqUvXIa9c/PU4Y8Svc1xITVvKK4kiqo76nH6ylnr6HqVsPUXhUZlwMyv1kMrVXNWJUqLLUrIzAYFWo57KABrYi/vzbfOmXnHlE4b7SE+JB1bcqfX0pVDU7mHJMsjE7+UC/T4g9ttK+LPrsPwv03NtdvxqsWqPOanmdzLc2IuLFR/Nv4V8OM38o1v8AD8P5tVUtR3k3labiM/gw2UAZpHIJVFHXTcnovX5mpEtA80+Y3tb/AJJ/fb4VyprdsJ9EWDiwweWPE4qUHzKjCIkXtdUJFgBrYtf8qj5g+iDBFI3gknw5kIUK4MqqxFxnFsy66E3sKnE6YdVmM2q/zTy5NgMQ2HnAzAAqy+y6nZl/h0tQd2qpGZDDMIDECvRSG5qhGKupoKEyBYFlxPTyE1worxqQJUdCVziXsNYCvrMTVWImrUZ70uRg5kA8z2taH9E3D1WZcZODkEi4eHsZnBu2vRV097+lIelahyxJh2wUWBmDRGQh1ZtjMH8RCvrovl6i433YpGTzDLkw9xLmiBTxOPEQSosbKshSQl5I8oAaPbIMutlPfrTgOJYeQQqrgeOueA6+ayhvKf1spvbe1+xpA5xwywp9YRhiAYvq8sd7lspYp6hspI16qKq8u8UwjYLAeJNl8DEqsUpH6MqSypNr5M0ZeO+1wK1bKB6auv5xau5vVZG/L9JPzryjBIcTPg2+0gYfWIgLLcoJCUFtDlYMQNDrsb1nOStZh4JilxmLdbiObHYeS97BoUhzSX7qSVW3Uisz5hwf1fFSxAWUNdP2GAZfwIHwrI1FPO4Rk4zKsUVTuthUcL19ml0pQV5aWVZXkevniXqJzXQq4GDKeZNgcI0sixr7TGw7DqSfQC5PoK0iDhuFwEfimFpJWUhg6l8gS5c2C+S41PurP+FuwEuQXYqALdjImb3aA/jTJzbxHExPBPHZ4UNpgASVB0LH+yQxBPS3rWlp6l27jJPfEasJgMBiI3HgwtZiDooYEgMBmWzKbEbGknmrlHwB4uHzNHuykgsnuI9pR8x170TwWKSJjHGgRWAdQNjoAbfEC/vv1qDjXOawyeH4bOiWMzrvGTa2UfesGUsD0YUa2hGHMqDzxEtVNSKlG+OcPVcs8VjDLsRsrfeX3H2h6G3Q0KFZD7gxUicXJ4laQV8VasSoDXxYxUhWxzOwTKc6ihziik0WtQHDir4B4ErtJlvl3jPiwNA7AE75tiLW+f8AGkeePKxW97EirWLnzlBGLBFAHc9yary6k6U+0YQThBXWWpoICSAASTYAAXJJ2AHU1rnJf0SrYTcRJ11ECm1v7xh19B867GZIHMyARX2G2/pWy/RXxiLA4OBmj8mJllEsoFyjDyxBvQ206XPrWj4UYPDIIo0ijQaZQot8e5pG5i58XD4tFEF8OQQwC7m97gW1qdhTloY1llyB1DXLXEsUMZi8FNMziaMzYOaw0UgiwIFrrcaehqhh+csYnBJMS7K2LhnMDEqLFhKE1AsL2bpRE82zZQ2HgjxC5ltY5JY0J810YeYgdt6uYzmLDHE/UpMIShHjs2VfCsBmzv8A2g4Ata97Gpx7QA47gX6VcKuLwmJDqokwUcMyv1u+bxE92Vdu5Havz4wrfuauacO/DsTJ4Lq04KkSqULuQUSwOpAXW+1YNlqpGDIE9EKnVSSAoJJNgBuT6V9RQBTT9HuHT6wZ5BdYfMPfY/kKoQPMhuoW5d+ijEyshxDCFGFyAbyDsDplHzNMfHPoVKRs+HxBZlFwkgGvpmUC3yonFzMpcMkhcnZB09w6VbwvNkpCuczZpMnhgEm2bLsOw1oNrLWRu8nEGrK2Zk3LPK0+LxH1eNcrD9IzezEAbEt8dAOp+daRh/o6iU2w0YxOlmmnuEzA65BsfeAffTR/QURlM8looXZSVFwZpNlzW393+9GeIY9DGGjYZdtSVG2lvhT1SJUwK4J+vQi5pa1TkELnsdn+wmW8c5VmgGZsNnVSLmIK4A1Ow1tp2qPhnFfKWmBX7QZmewESE3QkN3I0rROG4sls3iqUub669AoUb3Nu/Wsu56xYn4sisCI2dYvLs/hPds/ezGm9a4vpw6jK85HH5QuhqGnf4CTnjBlzmTB4HwosZimmSSUhSVu2oDMuYAjYC1/wqrwrDIqvJhnjxEMoKyxyAMjjpm2ZWG4vqLU24/BrMhjkRXQ/dI/K2oPqKDwcCgwkM31O8c0gyksS5BsbWBHsgm/X3msSvVNsIDEH9pstpBnO0EfuJJxLmZfBw8apiEGHGVUaVfCLC3hmZh55FW2g0va7XpLx87yyM8jmRjpmOl7aCw6DsKZeXuBYidDFPOXXOGdgBYsAQAugOlzqe9aJw/kLConsAkjdvN+dGsdivp9+cxApXv3TEGrhVZiFAJJNgALknsAN6eOaeSvCu0JLWPs7n/D/AAr7w6H6nH9mgbEODmkIDCLoVjHVh1O19NRSqAucIMmScDmCoeRMUVDOFQH7twzj/CDb8aq4/l8IQiv9ob+ST7Nmtc/Z+Vg2g2vfsDRXgfEcbLiMkcmZfvCS7C3WxuCDYHW4AuN7gGfmPjbwOY51KgWZWDBl3TqpJDDOpsy+utCtGpqcjYGHuCZQnMW3MUcCSwZnHiESFrKfMgBjBB1uLkGwIudNa+NzZLh8QqTDyEFWFrNrqLgbNlI07399GTicNMpCkSnIwLAAnzHzBQo8pGhLAA+ZbmlDmjGLGGwjOuICNlGcN4sR0JMci6G9reYEjbantNqC4+Ur9DL+jlA4P94ZbjRxE4w5ypITmw0t7LJvlDX0BNsp6HXrY0F4hM0Us0ZdWL4d5brZlL5s5Cke0tly+oHrQiPwyEXxCuVrqWuHjOlzf2SugNgb3HrRHjOM+uzJIlxOIykt2Uo2hUGOyghbHW9zr6XpzcTBFcHBjPy7iLcOeKTL4c7BoddUkWMtra5+6tzbXOaBMxBtRLhWEeeKGCEOwgRw11sA7ZQfNpoMpIB18/pXXEOXMTCMzxHL3FiPw1FJ6pQcEdyCCPixxBhlrjxq7ER7V34WlBQkiHSxccyFpKrvNVmSKqrwVZUwZI2jmLmBgJJFrm3yq/huFM33aIclskkpErZUY62Go7fCnkcLAfItjfY9LdzTgevZgnmCJO47ZH9G3LIUnFyAHIcsd9gfvN8Nh8aeMfj1a5kkNgb6XG1z8ao/W0iiEK6BdLjUMdyR8aWOMYpnJAuQBYgba9fl+dO07axNSijjLcS7xHmCFpBGgLEkagaD317jUSyGG9jZ9fgL/uFCMM6plCgFidT2H82rvHYxkliAUshBzN+rehalvUrOPyjOpT0lX78/pKfHWnWUeGtwdiuhX4jWuxzBiwVw6uxJOpsLj0Zz0q1LxdUa7AkbAd/41HDiVLFgpOY2HT3j5Vk0ByQonNSjmMnNfIKY3DLNBOzTomzMWSQ7ka+yd9RWINGVYqwIZSQQdwQbEH1r9F8AxRiCk6xtawA9m9u1DucuRUlxKY2EKCf0i9CwHlb39PgO1ad1BX5fMzNRXtJxMc4dyvi8RbJEVU/efyj8dT8qeOXuVlwkcpnkJJGwtY6fjTvwBU8NhJbMLikDj/FWWYoDdWa3urONerzuYLt9ucxVMM2Gg3g8ZinEqghATp6dd613gUSxqJQvnk82txZTrb0uNT/tSrylyzmm8dyTEnsp0Z/X+yO3f4038QxQUHWh337hiNppFD4hTjeNVsOZU0aFWNs2UqchFwRa2l9fU1jX/uF4N40TxwJGYM7NlUNrZSwLGxJ1PentMAmMinjaRkYgAZdLC97kfeBItb0rL+P8ufV3cSRG+tmXSJuxUm9vcSDW5+FpW+Db37dCKam3ZlF5HvG3/wBzVEYaHBkFNXdjeNWI8trDze7TalXDpJL4mKVM8iyrMlmvs58RdTuRfT1FDMRzAzYdcNoIVt5FUAsQb3Y73qPD4kxIEw7nxpW8yAaKoFlsToWN/hWxrNGh05SvAJP1PH19ovQ5FgY5moY7jAkhDROwzAWK2zKfUMPmKE8EwcmMMsXjXkA8r5co91r9uo/W0pS5e4RLLjBh8RK8RkUsbtbPp5QNbG/7jWwcscDKDNY5wzZhewPRT8h/NqwV/D/9K+4kHyI9drWsTYBj3gnA8SeGIJKuR4zkYdSRrt3Pfrv1q/8A+qX8LPmIFtqs/SFgAGWe2hju+m5V0VfjaQ/KkjAYzxZvDjUsCNgNBbc/AULXr6zK1Z25IJA/cTOpWxQQ3OOMw4eNySghTYubKSbBABmkYk+zYW19dNRXzh8io5hYh9jYKwzXA0AkUdBe4+elDJoyJ5ApzqUyeC945VsyORbXMrhbEoSRmvYC9RcZ5hw8kb4iM5ZFsY1IZXzAjPGV1B3YFgbaa7C9qGUZ9/PuIwAQJHhMSI8TiEDMpKS2KgBg2SKQW8TuI2bUa5GvVHnHFRySSaaZQNTuB7J9rQb7gXKtuNaGTcX+0VoLtiHKsyqpJACEIrMx8pG5uTqTe4qPihyRgzw+ctmdo7uAALAyMAASLnQ3sNvRZtUOVAzzJnHE8U+Fw+HaDMjSK5kYL7OYRMgJta5VSLHot6r8u4SN4XWQ3dyWzHUgkC1j3uPmaJYjGrPBNh5MihAssZZiFIVWK+GbhVzglTcHSwve1BuC4hY2K3zZfkyMLqQPiPwqKyXQE9wtTlcfSU8Xwae9lTPY2zKNbnp7/dRTgPLks+KSFgAfvt5BbQ31AudOlGm4ndAFMeUC7AuVK267EHvRHgyCXJNhpWWRGzA5iUkHVXHX4i4oNmoWpfj4Ge/aOWvtw+c5mrcOwEUEaRxiyoABV1oFfymlKbmLK2U76GxqpiuafDu2a16OXXAAGcxO19hyTCHGuVcOtyFFzWccb4YYiSNqLT8wyzSXDEr26USTAHEix2GmnU0EKy27R0YvvDiZy2IqMzelaQnICWub/OuJOVlXQCnDTO9N8ZmT8oQuZbqtxbWtU4UmVM363ftS3yRCvhBEAufO79gdgPW1HeJ48IQo/kVnaytNysp+LHPtHtLWWbcZ1juJ+CCVtsb+61JvBeKks12vroD2pn4vwBnwTzSMVdheNe6jXzftdKzJZipuK9V+B6QLpWtY5b29h5/Wdrm34qPynz9R0fyjTHKVc5SBc+ydu+lWeKcSdgggsCFOa+4vptSl/SLHfXseoopg+KggZfKQLG53oV+l5+GCXXWLWUt/UQzBhWaNMzhzrrte3ajkGCzJa1u3oe9La41TlElrja2h100tWncqcAQweJJmNycoudAO9tzSL6f0fimjpfxCojqdcuzFAIn17E/uHz+VE+I8RKRSdLEfHWq+Cw9jdgLjY9bUN5uCtCy5sp3Pr76Za0bc45lbwMNiKuO5hIJMW7G1r6CqMfCnxk0UMRGe+eRuiKLZifnYDqTVbB8FMi5IjY6m5/fWkfR3wD6rA7Oc0srXY9lXRVHpuf8AFWHazlyWPHYH3mXXWSYbxGWGIImioLDufU+tD+GYB3Q4iYDJYmKMm3itY2v/AGfz92936qcTL4Q0Uauey9h6nYf7UpfT1xkwPgY4iQULS5dlsLIot7iw9Krpqt7bj+UeutNabV7PcGYbiM3168OhZWJRzYbXdDp3BtTX9eWdG3VgDmQgZkP9pT7S9iNKyR+ZBKPE1WcEEONCCOp76WFM/D+do2YDFpldb/axmxBt0ttftqDXrNTpRYi2VjxMKgsmQ0ZG5bwU2skUYLC4K2/DofeKWsRyPJhJlxUH2io+YJe1x6MNR76NYnjEjr4mGWOVbarco3bpdTv6VWl50fD2SbDyISLhQY2Vh6G+grOVLh8nH08fpHA6jnMSeJTSy4i8cMoy6IMpJUg3NrX6671uS8XEeUSYeTzKokYWIBG+azXGobUA7eouC4ZxBnVZGiESuRlXdiD1OwF6dHkwzkFsy2NxqQL3B+76gaelRqtWTWlbgDHULSoZi55zFvnfiQZ4YFBIkTUW1uWXKAP8J+ddYPlWGBdVu7DzEMRbuoykfPuKJnhKNi/rWcuEQJEOin7x99iAPeakxkuXVt6xr7fj48CMUkkbAPMUuPcG1DPmxCKCuRmOdQWzFo2uMzDzWDEX010ApHxEBeQavOti6FCSXW7rlxCsFzSIUUEgakgG4FxoHGOIgKdaQOCcaeDHr4/2EcjeYmMHMGU+Grt2u182tiTfS9rVWG4bW/XzLamlawD5PiBJuJ4ksyRwzAbDw4XLEkXsS48vTXLf3b1SRZIGDFsXBobtNFnQEnUMb6Anc5b1rjwGR1hjmmURSpmUHKC2QuUc6eICozZdfb10sAIbhuJaV5J3lm8dJmjjFzBEqx5oktbKHN1NsuwO+uZpNMqfLxExiJ0PEoDYzLGTka8kQch4yQWCLIqi4NyQdh8RQ5MCkzqUuhIzIUKlAAQCDfzCwbbbQ++rGOwxSV8LHcSYaNpncFXvMkWeYSEKAygZo+mt75r6zcrGJZ3GXKJ4llTW4W36RPUXzAHcBLUvcvpqzDvE4jA4l/l3g0krSF7qim0T3ym+UPmv1IOTW4G4NMXER4WGkliJSZPLnK2E+WNpCcrkkg5WUE65QCCRlNDeF8TywaRHw0XxhIwJsWYkKrBwS4Y2AHYa6ivLhZ8UC0r2XyqbrkCiwNlVWbUhVLOTcKoGwIo6bLqtnZ4z/wAyM+8vYLiH1uLxMgEqeRwNQdLqw7AjS3p8aUuYTJn8Mgjr76f+SuDLC+Is1x5VO+4LHUkWJsRfLp06VU5mw6hwbUgW/wBPd6S/L4+kfqoW6sbuxEzh7smnWtC5I4iwTzDW9IuNxSiQWps4A2Ue+k/xG50r9RODD06WsAgCarw/ExSrl0v8jVXHcLIby6g9+lLmGm6g2PpRrCcVYjzHUVH4d+Ni07LeD+xir1Mh+GZLyaP+mBAsWN/hsKtx4RJJ7SOFVVLG5tcX2rjgSLFh1W48i6/maq4rhJnOGuRfEqZXjOjJCCAp97X29fSna6y1hz4jAb00CjsybmrHSReVZGKEAZTqABtas64koErAbHzD460+80YdU8hDZQLAm9x896z/AIrowIOYZRqPjv2rb/DNYyOdx48y2tIekAjkGViSL2Oh3qMV34lxXSitw1pY2UaY3Xc7wjsGVl9oHT39K/TODw5gwcaXuVRQT1J6n53rI+SuVVAjxU+xZWRelr3Bb+FaziserqADcXvWR+LXqqhE7HZjlNLAjd58SJuIG3mANZ9znxItKyjYWH4U38QnCKWOwpChwrYqc72JuxHQVi1XWW8P0OYe1EoXKefHiMfKuBb6uzrYM2i3IA9Lk7a08QjwoEBIaygEg3Ga1unc0t4jg4kVftMkEaXCr1sDcsT2NvkaXeZIcThvATBsSJF8EqXJLv7ZcAm11tqdtQKsKanBdn+JucY4UeBn3/KJVi5TnaNv35P5TW8EYsGn2h+1lOYgasfQD9Ve+2/esZ//ANB8Qhlnw3hvmZY3zjqAWXLf5NTdwXiMsuHE+Iv47kq99LZGKALbQKct9O9Y/wDSPxAS41gNo1CfHc/nb4VCXr63pJyAOT/aVDOxJfiLKEjUVOcVta4PX/aqt6IcF4RJiZo4U0Mhtc7AWuT8ADWjXqbKgdp4nFQe57DY9lIyFgx/VLAk/Ctk+j/lMSxrPiEJdtvFBZ9CdSG9nvaoOEcrYfBEMpGb9d1LkfIHKNK0fg8rNhzI+QlbgshurC11IPuIv2NSNXZdXv6H8ygVN4UiAeKxDxYgp++Cfhrt8KKuptoL/gPiTsPWl/DBnnVzst/yNHuI4QmOzXsfu9WbTKNxfckbeyTWYwNzj9482KlO2EMLMDCuR1axN2U3F73IHu/dQPj2I0opDEEjVFtYDpsetKfOuO8KCSTqqm3v6fjStuS2B7w2lXaNxiNxbmlRJlKCWIXWQH74OjAdrd/SujxJoMOzJOZcOU+wNlzxkf8AbYEanoL321AGtBn4PPjZEmgUBJheVj7McgJEl+tiRm9bmtCi4DFHAkKi4SxBYA3YHNmI2Jza0HV6vTUbOMnyO/8ACD+0VZnsYs0FRY+XCxRTTPle6Fwq5vatdADqNFBGUixXQEMVJTE8yRi5LSIrZlUqCALqQGBv5WFwdQD76zHnDjEj4p1kIKxMVVQSBuNdNzpXHCsBiZQfCjyo/Uk5Tv3Ouh3sdhWjRayUqzsBBNjMb8BwnxoRFHO5Zm+2eNdHiJF4i7tc/eOrEemtfMHyi8U9iV8NGkEOtyVcah+1vTufiy8nYV0wxEsitIDILqQd7kAkbG5tbYC1WoUyEySHRdde1KDX12lq34OcLjzCrVux7eYpYeRI5fqYYmPDIzsFI875wfNmXTISWJuBa977VefE4qS0ixt4YULoyElTcaSMlrH0FVJ8OWmV1SCeVs7iTCu0TjIvn8TPeO+W9wRqOuov94NFHNi1jSMxOHZ5kk8WOyg+fLErGNrk2vf718prUoYUV4ZceSfc+ev94HZlsLHblTC+HhmdnZzM5cFxZgvsqCNuhOmhzX60u81Zm9gXpg4nijfKNB6UPgiJbUXrOZBc5tI6msi+kAnvEKIgOPEBB9acsLKhUFSKuYzgKSKSRSVNGYyyqxGU96zrqk1Jwpxj9JI1HpNtM0LBSVO8hFLvK2IZludbUfmxNY50O1juODCMAx3DzMv5Hh+tyzy4jL4KAvISdVVdQoHY3AqLieOWaX634hzyaWU+wo0VbdLC1QYzhz4f7FJMy2ubaDU381t+lCpbKco6fnXsS2OBApWVOWjjw3mN7ZJrSp2YA0Jx/C8HiZGMMyYaTfw3uUb0v90+nrVSFrCg0DZRJNlBYt5bi4GtyaZouO0gjOfPtEtTYbWHOAP3+8c+OfRbJh41m8ZMhVWa4sRmtsPjtRvljkvCZQ5PjHufZB/Z/jS5Li58ThER2zgkEKSQptqPXpt7qYuUJcThwFlRDFckhd9R1JPurUostxtBxxmKJqa62+Iecf5niNXHMNeAog6rYdrGq/K+FPhZnJux0B7DQVPigmJyiGbw3BBKuNCOo3HzqvxxHWUJFcGGMuxQ+xchUJG3e3urJ1QLnHgzUb4W9T6Stz1iVjwrt2sLe81c+jefCNhMwYGRrlu46Wpf47L4ojiY5ySCxPWw60C4thzhfNH5Le0Rp86po2VOD5iesfL4jviuNxsJYnPhQrZXZQXkZTocgHs3IIvqdbAb29ztyvOyQmKST63MWPmCfZoq3y6aLa92IO5PoKVvo6SbFYk4uY/9PE4ZEI8ryKLJ7wgsfeBTrz9xOaTwJcOLPCXzWN7hgAfKdxa9xTGnNBu2MRznvrriVsF5r3Ln8pnk3F8dw9xhsaMwGiMTdWGwyv8AuNIvFMJKGMj6iRic49kkm5929PP0o8aLqsZILOQT6Ku3zP5UEw/D8RBBFNYSBt4XXMoVj5A4P62p9NKXp2NlgMZ/eVAPYhWXD8KfhQ8BWbGI0YYkEMWY2t2K7j4Vo/LvK8eDw66BpmA8R7ak9h2UUq4bg2Ekw74rAgKkUiMYjrI7o6vluToSxKqNdCK0OSa4IY2toR1B7VXUsdu0RnSoC24yrhoLMDvRfiPFLYYp3so/n4UCxGNy6Lvf8KV+N8VlaRREQctyfU9LUHT5PA6jOqwPiPiaHwnh/h2ZrA2uL97gD8fyqfEcUUMPFngVVINvLmzWsMtyT7VzewPT1pXnxU08MZZATk9nMAdzsMwO1qz3mnjMsLeFEpilsWJsoZVAuSDqTcX6nY05UKxkKRn7/wCfxMyy3e02SbEqqszEeW5Ppvb3XrLue8bDIpBaQ5x5kz6FrggAEEXHlNhY69aVcPzFLJg5sNEzB5cREz3a7MuUi+vmY5gt/wDD61fxvEIcjsWLthFVQbm7ObWIcG+hTLp0Dbgih7FpUt2ftCNaTj2lDlzmN4Y1ih8wuzMCwVte11INrfjT9wzHySKLqSTqBsbHYt2/2pYm+jtxhzNPNlxMhVwAPKoIuyuLe1c9NBbrQ7ljmR8IckykKGIdtWA0GhH3bW6dzp3ztZoE1CFqgN38/nIO5O44YfkaATPiJvtHdi2Q/o1J9PvfGkrnbiOK8UxOphj1CKuzqNLlh7XuG1a3gZhiI/Ei86mwut2BuCRa3oD/ADagPE0hxLHDsFdl81jcktcCyW+9Y6kkAC5J6UhoP9UuoHroT9//AB+o8RfexPUz3k3mCTCyDIwy9VbVT0Nx6itj4RMsuWWMjLb2b3Kt29RroaER8AWPyIEiU5dAHZlIFj5gyggnWwQUew2CMOa+UliCMoYaWA++zHe5361s6r0bfiwMr1H6KLEcZ6M54vgYpB9oisejbMPcw1HzoNhsR4LMXmZl1Ch7FlubtZ9yCdTe5ub3ovj5DlNKP1QTOxIJsco3tYfx3pdbG5BPE0hSDjAGYSTGCSSym9MGGgUW/GljC8OSHUX996uDioKnXbtTNYDjanXmD1GaRuf8pLzBxhIjkvqaQcZCTIXB0NDeZ8S8s4N/3UQTEHKqbk0trdN6Vgavz3MQ2lmyYz8qYoBSK+8X4oQ9gL17g+ByJc9a+SIrE1SpRuw02gD6QwOYk8fxNtqCYRSz/jU/GprvaifCMFlW7e0fwpjIVcwNtm3MhxER8NmKtl9m4GgJ2vTdg+VcKMGqSNeQIHYqdiSTqPlQ3h+KaVvqsSPlW7MVAOeQWKrrpawOlTcwuiSxKLqzE5lZSrHN1HQgAWtWnUiirD8EDP3ilSjdnuS8Mw+zEWC+yPwvRITldqpQTi1ebEA7dKyt7B9wOJqOiemQwyPMsmKSVkePL9k1rOSAxOp1HYURyrhYMZiGc3xYgiIvcIwLXAPbUUF4XiWRgdCFuwB6t61T5q5mE2HXAgfatiRKxAsFWwsB7qcNpdsnyOZm1oE02B1nj6S/w7E5JRIwvb+dKl5khh4h4KDPGwfzZRowNr+nxqCGMZczgldqZ+VMOPAZsljmOViNx6flQ0uKofaSlSuASOcy1gEjjjWKIBVQWCjpVXiMlW8biBHSzxTim+XU2rNALHmbHCrF5OANPjvFcF0GoQakkDQW7X1tUPE5SkEjSFleWQ2HRbHKL9gtrC36p701cF4kfEaLCIZ5iMrvmCxwBlbVmP3vKdPTvpS/xrhkpxiQSxlPDXOyn2cgNkCnY9yffW1RlU5mDqCC5xK/LPLRLxXJBIMmcXDrbW++h1BHY3ohxKLF4J/ESZ8Sh3DEmUa39Q3WmrhqZACwCmxY63O1lHoLE0JxWLMjE7AGw91LHUMG+kcp0ylMt2Yunmtpxl0U3OYag+4jpaiXBsbGLtKwRRYX3NztYDf4UC4/w8TYk20KqouNDfc/nTJyDwGUT3mjEkWRirkXAa6jzA7Na9j76aDotROIk4ayzYWjPiMEWVv+hjUtluwaF5PKGG0sZXzXUmxGq71m3PUiJLcQPGWF1LJbIQWXKpuQyMhBIBsGOgGoOwSYXNqSd7b0K41NGseTysNiDYg+hvvSY1jAcgR//QIflMyvhXDs2HiW4AlZ2kYWziNSFVc1iNTc+49hTBytwSGWUIi/Ye09yT4ijQXJ6M2n7IPc1Bj8BI0OSMEQeKNcyrlBHnVMxGfZbAXtcjsA08CwnhqWIy3OwsAFGii+ttLdO/eham4ZBLYESCbbNreJd4rL4smS9gO1LPMXCcM0MoSYCZigK3K5woLC9/KQFa9z2AvR/GQeIGSFTnZTdh0W4uSegNraWBzNfQGy/wATxIaMYabDjPAwYSobZ3zI7NPoDnIIso8up/VFj04avcpIH8/rOsc2PKnLvGpMGUSKMnwvM8JORJHYWV8z3tqQNP1gDterHLvN8EU0iy4cwzyv5z2Ym5ADWCgnWwsOt6rzxiR4ypKvZr5Rc7hl+IYXHxphxHK4xkQGJQKQSEcaOo6W0AsNspFvQVdrvh2vC10PuyOxGZJ4pkzxuG72O2l9exq9CTlXNqbf8Vi2N4FjeGSmTDuZYxqWRTaw1PiR66euo9RTryv9IcWJASYCKXYa+Rz6E+yfQ/Ol7KeNyciMrceEfgxsxLKdO9/yNL44lFG3h383avvHOJ5EJHteyPfufwH41m+Hx7ticzaiq6dN+RiNWEVKGJ4JxH7Fz5zYW1qCbh4jQt8xVTGYyMhdR6e+o8VxJiuTp1pyvZUv1Mz9babXCA5ErYvh6Srfrv61W4Lhh4upvapcINWJNhQ3CyHxmybdaqXNin3gxp1rYFjHXH40ZbLQA4sqTrXmxQA3oViMQSaUFZXuOLbvOR1I+I8LjWVm10OgO1SrbI7+IqlBop1ZzbQKK9juILLnZNVS7M3bsPeas8g4dgXx89jDApIQ9TsLe7+Fa9dFb6gZ6HQHkzKd2IzKWC42cPgmKYhkmeQtkA1Q2sCNNzbrV04hpkTxzndNVc+0L7igOFi+sYjLawGaV/TcqPhRrApmDE7bfLep/EHXe+3rMY0qncokkOLI8ot61fiiAv661R4Zhc8htrR36g/asWznqM6ticKILafJfQG9U+G4JXluqgMx1NFMXw1yNqtcucPZWOnmJsKIGwsBXWWwp6hOLhPi2hU2AsWP6o/iaZcTMkaWGgUWHpXeHgWJLD3serHuaRuc+ItI3hxMRbcrvVPmIWOIqg7vEh45xjMGVRrff471QwUUkh8GGMzzupcoCFsoHtMSQFA09T0rrE8KKLGHP2krKqqTa5JAFydtetF/6FThsn/Vzxmd1LJImZ7HLZBYjyAAb631PYU3TSD4iuq1JY4XoSEOvD8Mci+YRJ48bDMk3mPnaNtiWK32sCLWtVnhWGVgj+H4bOLsmZmVSbE5C1yBpter/LeJnxKIMRL44nLgZ1CjJrtcZwCovqaJYnA+CAzDyk5b9BcG1/fa3xotxY4RBFaxlufeB+JvlHv393Sgc04RC7bD8T0FEuJyZ5NNh+FJ/GMaZGKgHKDZQPvH/egaXT+q3PXmPavUeknHfiWOVwZ5ralmY3trWy4GAQxqoHa9A+Q+VVwUWeQXxEou/wD9MHZF/eep9AKvcZ4iI1LH3AD9/pUamwbyF6gtJSTy3cj4txQICCABr6Ui3MsrC/lFvjfYDuSa4xuM8d97KLkm+lupomnDXAAZTGGXyA+0AwOdyO+XQdvEFtqTYhQSfHf0jl93pjYnZgiDEXbxNcg9iw87AmyhLjy5t/8AirhxswBZ7IoUn9ZtBr5n1+VqK8MwaO4OVgEYrqLLsNV6mw0v6mpOaAqxOSl1Iyk3VVIN1YAk37C9ra2qaVawBsDJ/aZR4zKHDOZjhmlYXVWAKyzZc5U+wAGdQjZVZwpO24udeFwzYuR5C+RS7FmVQqtrYDLc3OUAe103F6X88eMEaxsxOYmVTs5ACjIVOxyoApAIHe5pxwWCaOJUUeYb2OgJ9fTTWn77QFG2G01e9uZZ4ThIMNqSGaxUWUrvYknMzEk2Gt7aaAa3J4jFll2t2oUmHCeaQgn8BQni3FyxKobe4b0gSWM01UKIa4RKWnY3uEGp9Tt+ANJ30h8BwwtPH9lIT5sikxtf9dV9n9oaXOveh/F4MbHG8q50hVvZDlC1gDmYCxZddBfpQbGccaeGGFM3iM58Qk3U6+QL961jc67jSnq9OykMDErtQjZUj7RgknQQpGZWc2OUkbelx6Df4VX4XwnPc7fmaM4Tl0MDPcHyZEAtlBF1c2HqCo1PU9RYpwbhpjUhqNY6VZYeYu7u6BWPQivPgbvb9WrGIAjS5opNhwhJ761VkgDrrWc1+bRnqCrB7Eh4RH4qEnaheKURyFUF+ulMsSBIwibmoU4NkOZhct3o9aFrNwPHtLOSw5irNiQNPvVawwBFFJ+EqCWK796Ex6X99dqHHOPEJUzY2yPiGGEcKYCGzTSeedugNr2J/CrPNeKMMUeDRhfQyW2LGxPwFR8vQeE+JmvmspCM/wB47k+6g5mkxeJvcXd8q+gNsx9wFbWnsFStZj6D747i7qWIEMcAwxgwWIxDjWWyKT6k3t8BUitlhVdiRr8dTVvnzEKn1fBReytmb5WH4XoTNLmYAbDSsq7JAPvH9OME/pHb6PcDnZ2t5VAHxP8AxT4vD17UH5Sw6wYdVPtN5m95/gNKOLjFoQUY5lbCxY4nP9Gr2FBcDCPGkYbKco9+5/MUYx3E1SNmJ2BoTgAUhBb2jdm951P52+FCt2+JanOSDK/MnEhGlJPDpQGaebYbAn2j0H5VJzNxLO5ufKupqPlOxzY2cZwn9WhGuZybKxHUkkAD/aiUp5lr2wu0SaPhEuIxBbGSWCZZigFhGtxkW3RmAtbpf31HxSc4vF+I63XQ2JygrmCgDte1lHZSetF+ZMUwAwgYeL7eJYfelb7lx0W+X0CsaXcM9vOTdUF822drb+4DQDoFHW9aPOABM4HnM0LkzCCSdmA8kK5V/aa4HyW/+YUU43jFljngy2sV1cHKwuQe1rEHX3GhnBMFif6Py4ZlSd/tSzbXJBC36HKFGxoXHx15ZhhcfhmjmNjoRkcKb5gQdtPWpRM/9RSMjx9oRSoOxx3LvD+UESLxCzuWHlDOWAHpoL/Gh3LPLFsV4si+WPVR3bofhv77U9tjFIt0qqrWuaTu1TYP1jC6bkE+J3jsTlUmkTjOJM0gQEBRuTt63ojzFxLXKDQPCwhvaOnX1739ABf/AJrNd9o3R0n0qyfME8eimCJ4SDJISsetnke6hSR+oSdNfw1LfEjLGgdg7ZVS4vYqvUX6E3Iv0sKpCZXxEKur2Kt4fkLKfu2uBa+S4HqV62ppljw74XMrNeQqM6AtlIJyqB93Yg3+NraTfSbNqgYUDcx/gRCgAtuc/eDYpGLlcp2Kra17jTrpobd9wOtK3OLSyyDDxvGkMRAkkkCkFyfNbNqbAnT1702zYoQQNK2pHlQAXJYk5QoGrWJ06km+pNJ6cGlM2ecgTBCyodRhxY+cjYyA3serbeyaFp3By6cIo79yf8/eBs2qxx1J+EcJSKNTHOZVuVYGwG3QD4766g9qvLxvKgBPmG9RwRLBAY0FgoGvUtZgQT3GZfxqtw7CiRM3qbX6a3rRBNlAJ557haLBWxJ9pIzTYg2QHXc9B8aIcI4YkcqhhnN/MTt8BXuFwyqCRtVrg5ZpST3oldQUZl7NSzjAiv8ASvzFnxXgRow8EIHGwk9hxlt3VmFuuXSkDAK+GaJwmd3IKIbgkXIUWGvmIvYa2t3rd+YuXcPjQPGQ5l0DqbNbqCdiPQg0Il5fwuFAeOO8gFg7szuBa1lLE5dNNLUYWZgNspcpRSRRRwyWYoCXsNMzMzkets1q74pxa8oiXT9b3UT4EwTVhfNrerHGPBYZlALW3trQrayx3e3UqxOIlcw40hlUdTr7qmwculB+Yr5s382qDC8ROWwpK+l0C7e5VXwMGGJOIBJlvqL09pOjorFdO9Zxg8OxbMw1venqGdjFbLbSnl+FOe5waUeZZ0EZtakFO9EeOTsWKsdL0HjhdtV2oIp3A5lg5EoNKWVnlcx2jHhoNnNrC/YV3yw5WZGGmUMSf5+NAold2CKcxJAX4mw32GooxxLDYnBM8UqjMVAzA5hqNLMNK0rLM1hPv+p/4l0IDZkv1wz4h5Sb20Hu2FGuB4e73PTX40P5ajaSJoVAzIc9rWYgjv8Aup84LwXJGM3tHU0vqhyqgcAf8xipwFJzyTJFxr96mSd+5q5Fw0V1NAqanYb0qcKOZZ9QByYGfiOeaOCRgBmzOSbDKNQPibD40T5n4oFj8pBv2O/yq19HMMUq4qQlC8zFUDAN5I9D5T0zFvfb0oDx7gkX1tEVkRi1zEHKrKL65QfYN9N7C4ptNJTZXnJDfsf7RZdQ6vuxwf1iLxF3lkMYVjltmGxZjsPdTzyzwqTB4Y4zE5S6EjDRq1x4zXAzW0PhgFtLi4v0rjieHkGM8KGHJJKyeHnuRkaypv8Aq2IOu6mr3OTiJIoYtYcN9ijbBpd55T00Jt+0SOtQi7ZRmLHJihicU93RBndvNKxFyLmxuel7/u6GpOHx5mCPqkYMs22utwg6asVQVf4lgvqGGRXIM0v2sp+YjX4b+8HvXOOws+DwMc0agzSSJNMpXNaKzeGCD0BsxttcdqIG45lSOcCN3BMZOX8JJljkVFlljZEYMXuQrFTcZVCrcH311hoZXxLPIoZQCFOXzRuW8/m6qwt8hQ7kPi+HxcL/AHMQGzM9tQx9eq6WA7C1PkUWSLM+pAubbk9APwAoT+wl0POZQXDmq3G8YI0t1otinAA9L362IuPjqDSDzFjSzELqToP41n2ctiaVRyNxg6Rmleygkk2Ha5IFz2FewrZj4Yub+U2GpO729wsP8XpTDyzgFhDNP5baux0C62UX+Ob5dq+8w8IWCRnkUJALZ2GoIJAy+XXzFgLddBrRfRwMmI6m02HA6lyPDFBHELA3zqbi6kL5ijHbQ3t1yqOhqpDnLqjFTNK7ksiABFOXOe58qJcncgVPiuJnwg0qKjA3sCSBYFRYdDq3zHaqcd0hZ2ZVnnXy5jYIn3F9Lkgk/wAKztVebjsT5f5Pt9h2ZL2AIAB1OeJvHipfAWR41iIysBoe4BBuHPT41PjMkSFrZc5A0622Avfdv/E0I4HhZBPlZSFjW4fpI7EAFW2Oma3YdiTRjHxxtIGfVILm3QkD/n/MaIdMGvr06NlQNzff/wCxQHjMX+KZ2KwrqzHa99LHc/5jR/hnDD5QRbvahPLhZjNiyL/9tPzcj/8AEf5qduB6oHfetyxcJtHUleTO8Xh1ji0HSh/K0Wa7Hck0UVDM/wDZr7HEIZABoKEBgYhezCAwopW5ohzOkY+8fwpukmUC96XsE6zYgnfLpULxzOPMsxcIGQD0oPxfArEvf86bsS4VaWcZwmSe7FjbpVlPOZxEzvE4NppLEHL191dScMRZY0UDfb+NOKQ+CbON9L0D5hVVljKHVmtRCQZXbDUPB1uthtrRHiciwxm/ap+FyIF1bUC+tUJcMcTLr7APzoZ75hGQqORM24jA80l7EZjYaU68A5YyxANvTYeDx6aDSrioALCq7vaUVcT8vcD/AEny/MU1c4fo8P8A3ler1GHU49Q3wj+tTe5fzp0ir1eq2o8Tq5ZjoLxP9HJ8a9XqzNV/SP3Epd1CX0ff1OD+7b/xakTivtf5/wDyr1erTHUbu/pD8o5c3/8AxXhv7UX+qaHc774H9qP/AFoq9XqjxE4L+lb+tL/9v8xThzh+li/u69XqFb8ghF+YwTyh7Tf3o/KtC4l7A/vIf9aOvV6qS0H43/ue80gyfpW/u3/8TXq9So/q/nHR/RP2jXi/0sX98/5mqWH/AKmf7rDf/rr1epi75Pz/ALzO9oK5o2/xL+dS85fpD/i/0ZK9Xqw/wz5qv/Zv4Em2WuVP6vD+0Pzeh3E/0U/vk/1K9Xqd/D/+8t+3+5gl6k/K/wDUE97/AOo1HcP+iNer1bT+JZId4B7NQ8d3Fer1A8wo6lRvZ+FC+XP07++vV6pPyyPMP8X2FXcF7Ar1eoYl/MXeYNxSri/61F7j+Rr5XqNX2ISj+sv3ENLsf560X4FtXyvUW/5RNL8S+Qff/YQqa4avlepOZ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تغذیه حین مسابقه مسابقه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آب  و  الکترولیت ها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محلولهای دست ساز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آب باکربوهیدرات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این محلولها به مرور مصرف شود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000" kern="0" dirty="0" smtClean="0">
              <a:solidFill>
                <a:srgbClr val="FF0000"/>
              </a:solidFill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b="1" kern="0" dirty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b="1" kern="0" dirty="0">
              <a:latin typeface="Arial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4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تغذیه و سیستم ایمنی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دفاع دستگاه ایمنی در مقابل عفونت ها و بیماری های حاد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دریافت انرژی کافی (به ویژه کربوهیدرات ها) دررژیم غذایی  و طی فعالیت  تا ورزشی( گرم به ازای  هر کلیوگرم وزن بدن)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درسترسی به اسیدهای آمینه برای سنتز پروتئین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دریافت اسیدهای چرب امگا 3 و امگا9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دسترسی به مواد معدنی ،ویتامین ها و آنتی اکسیدان ها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دریافت مایعات کافی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153400" cy="4495800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گلوتامین</a:t>
            </a:r>
          </a:p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فراوان ترین اسید آمینه غیر ضروری در عضلات</a:t>
            </a:r>
          </a:p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مصرف کمتر از 14 گرم در روز در افراد سالم عارضه ای ندارد</a:t>
            </a:r>
          </a:p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افزایش  در عملکرد سیستم ایمنی</a:t>
            </a:r>
          </a:p>
          <a:p>
            <a:pPr algn="r" rtl="1">
              <a:buClr>
                <a:srgbClr val="C0504D"/>
              </a:buClr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احتمالا برای بهبود عملکرد گوارشی و جذب پپتید ها در افراد پراسترس مفید است</a:t>
            </a:r>
            <a:endParaRPr lang="en-US" sz="2400" dirty="0">
              <a:solidFill>
                <a:prstClr val="black"/>
              </a:solidFill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00570"/>
            <a:ext cx="19875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تغذیه در سفر</a:t>
            </a:r>
            <a:endParaRPr lang="fa-IR" sz="32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1600200"/>
            <a:ext cx="7286676" cy="1643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>
              <a:buFont typeface="Courier New" pitchFamily="49" charset="0"/>
              <a:buChar char="o"/>
            </a:pPr>
            <a:r>
              <a:rPr lang="fa-IR" sz="2800" dirty="0" smtClean="0">
                <a:solidFill>
                  <a:prstClr val="black"/>
                </a:solidFill>
                <a:cs typeface="B Lotus" pitchFamily="2" charset="-78"/>
              </a:rPr>
              <a:t>محل ساعت زیستی اصلی بدن در هسته های فوق کیاسمایی(</a:t>
            </a:r>
            <a:r>
              <a:rPr lang="en-US" sz="2800" dirty="0" smtClean="0">
                <a:solidFill>
                  <a:prstClr val="black"/>
                </a:solidFill>
                <a:cs typeface="B Lotus" pitchFamily="2" charset="-78"/>
              </a:rPr>
              <a:t>SCN</a:t>
            </a:r>
            <a:r>
              <a:rPr lang="fa-IR" sz="2800" dirty="0" smtClean="0">
                <a:solidFill>
                  <a:prstClr val="black"/>
                </a:solidFill>
                <a:cs typeface="B Lotus" pitchFamily="2" charset="-78"/>
              </a:rPr>
              <a:t>) واقع در بخش قدامی هیپوتالاموس نزدیک کیاسمای بینایی است</a:t>
            </a:r>
            <a:endParaRPr lang="fa-IR" sz="2800" dirty="0">
              <a:solidFill>
                <a:prstClr val="black"/>
              </a:solidFill>
              <a:cs typeface="B Lotus" pitchFamily="2" charset="-78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871" t="7628" r="4321" b="8864"/>
          <a:stretch>
            <a:fillRect/>
          </a:stretch>
        </p:blipFill>
        <p:spPr bwMode="auto">
          <a:xfrm>
            <a:off x="2321610" y="3382809"/>
            <a:ext cx="457203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3EA3-8872-4E14-B241-1E6F1B7D4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پرواز زدگی(</a:t>
            </a:r>
            <a:r>
              <a:rPr lang="en-US" b="1" dirty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jet-lag </a:t>
            </a:r>
            <a:r>
              <a:rPr lang="fa-IR" b="1" dirty="0" smtClean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)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یکی </a:t>
            </a:r>
            <a:r>
              <a:rPr lang="fa-IR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از مهمترین عوارض پروازهای طولانی مدت و عبور سریع از مناطق زمانی پیدایش مجموعه علایمی است که آن را </a:t>
            </a:r>
            <a:r>
              <a:rPr lang="fa-IR" dirty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پرواز زدگی </a:t>
            </a:r>
            <a:r>
              <a:rPr lang="fa-IR" dirty="0">
                <a:latin typeface="Calibri"/>
                <a:ea typeface="+mj-ea"/>
                <a:cs typeface="B Nazanin" pitchFamily="2" charset="-78"/>
              </a:rPr>
              <a:t>می </a:t>
            </a:r>
            <a:r>
              <a:rPr lang="fa-IR" dirty="0" smtClean="0">
                <a:latin typeface="Calibri"/>
                <a:ea typeface="+mj-ea"/>
                <a:cs typeface="B Nazanin" pitchFamily="2" charset="-78"/>
              </a:rPr>
              <a:t>نامند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latin typeface="Calibri"/>
                <a:ea typeface="+mj-ea"/>
                <a:cs typeface="B Nazanin" pitchFamily="2" charset="-78"/>
              </a:rPr>
              <a:t>پیامدهایی </a:t>
            </a:r>
            <a:r>
              <a:rPr lang="fa-IR" dirty="0">
                <a:latin typeface="Calibri"/>
                <a:ea typeface="+mj-ea"/>
                <a:cs typeface="B Nazanin" pitchFamily="2" charset="-78"/>
              </a:rPr>
              <a:t>همچون سرگیجه،برهم خوردن تمرکز حواس،افت عملکرد ورزشی،اختلال خواب از آن جمله اند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.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معمولادر </a:t>
            </a:r>
            <a:r>
              <a:rPr lang="fa-IR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سفر به شرق که ساعت زیستی بدن بیشتر دچار اختلال میشود این علایم فراوان تر دیده می شود.</a:t>
            </a:r>
            <a:endParaRPr lang="fa-IR" b="1" dirty="0">
              <a:solidFill>
                <a:srgbClr val="FF0000"/>
              </a:solidFill>
              <a:latin typeface="Trebuchet MS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توصیه تغذیه در سفر</a:t>
            </a:r>
          </a:p>
          <a:p>
            <a:pPr algn="r" rtl="1"/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مصرف </a:t>
            </a:r>
            <a:r>
              <a:rPr lang="fa-IR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غذاهایی که 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پروتئین </a:t>
            </a:r>
            <a:r>
              <a:rPr lang="fa-IR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بالایی دارند میزان هوشیاری را بالاتر میبرد </a:t>
            </a:r>
            <a:endParaRPr lang="fa-IR" dirty="0" smtClean="0">
              <a:solidFill>
                <a:prstClr val="black"/>
              </a:solidFill>
              <a:latin typeface="Calibri"/>
              <a:ea typeface="+mj-ea"/>
              <a:cs typeface="B Nazanin" pitchFamily="2" charset="-78"/>
            </a:endParaRPr>
          </a:p>
          <a:p>
            <a:pPr algn="r" rtl="1"/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مصرف </a:t>
            </a:r>
            <a:r>
              <a:rPr lang="fa-IR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غذاهایی که محتوای قند آنها بیش تر است وبه اصطلاح بیشتر از کربو هیدرات ها تشکیل شده اند میتواند خواب شب را تسهیل کند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.</a:t>
            </a:r>
          </a:p>
          <a:p>
            <a:pPr algn="r" rtl="1"/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غذا </a:t>
            </a:r>
            <a:r>
              <a:rPr lang="fa-IR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هایی که 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پروتین </a:t>
            </a:r>
            <a:r>
              <a:rPr lang="fa-IR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فراوانی دارند میزان تیروزین خون را افزایش میدهند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dirty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نکات مربوط به مصرف داروها ومکملها در پرواز زدگی:</a:t>
            </a:r>
            <a:r>
              <a:rPr lang="fa-IR" dirty="0">
                <a:solidFill>
                  <a:srgbClr val="00FF00"/>
                </a:solidFill>
                <a:latin typeface="Calibri"/>
                <a:ea typeface="+mj-ea"/>
                <a:cs typeface="B Nazanin" pitchFamily="2" charset="-78"/>
              </a:rPr>
              <a:t/>
            </a:r>
            <a:br>
              <a:rPr lang="fa-IR" dirty="0">
                <a:solidFill>
                  <a:srgbClr val="00FF00"/>
                </a:solidFill>
                <a:latin typeface="Calibri"/>
                <a:ea typeface="+mj-ea"/>
                <a:cs typeface="B Nazanin" pitchFamily="2" charset="-78"/>
              </a:rPr>
            </a:br>
            <a:r>
              <a:rPr lang="fa-IR" dirty="0">
                <a:solidFill>
                  <a:srgbClr val="00FF00"/>
                </a:solidFill>
                <a:latin typeface="Calibri"/>
                <a:ea typeface="+mj-ea"/>
                <a:cs typeface="B Nazanin" pitchFamily="2" charset="-78"/>
              </a:rPr>
              <a:t/>
            </a:r>
            <a:br>
              <a:rPr lang="fa-IR" dirty="0">
                <a:solidFill>
                  <a:srgbClr val="00FF00"/>
                </a:solidFill>
                <a:latin typeface="Calibri"/>
                <a:ea typeface="+mj-ea"/>
                <a:cs typeface="B Nazanin" pitchFamily="2" charset="-78"/>
              </a:rPr>
            </a:br>
            <a:r>
              <a:rPr lang="fa-IR" i="1" dirty="0">
                <a:solidFill>
                  <a:srgbClr val="FFFF00"/>
                </a:solidFill>
                <a:latin typeface="Calibri"/>
                <a:ea typeface="+mj-ea"/>
                <a:cs typeface="B Nazanin" pitchFamily="2" charset="-78"/>
              </a:rPr>
              <a:t>*</a:t>
            </a:r>
            <a: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پرهیز از مصرف کافیین</a:t>
            </a:r>
            <a:b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</a:br>
            <a:r>
              <a:rPr lang="fa-IR" i="1" dirty="0">
                <a:solidFill>
                  <a:srgbClr val="FFFF00"/>
                </a:solidFill>
                <a:latin typeface="Calibri"/>
                <a:ea typeface="+mj-ea"/>
                <a:cs typeface="B Nazanin" pitchFamily="2" charset="-78"/>
              </a:rPr>
              <a:t>*</a:t>
            </a:r>
            <a: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مصرف داروهای تنظیم کننده خواب زیر نظر پزشک ورزشی</a:t>
            </a:r>
            <a:b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</a:br>
            <a:r>
              <a:rPr lang="fa-IR" i="1" dirty="0">
                <a:solidFill>
                  <a:srgbClr val="FFFF00"/>
                </a:solidFill>
                <a:latin typeface="Calibri"/>
                <a:ea typeface="+mj-ea"/>
                <a:cs typeface="B Nazanin" pitchFamily="2" charset="-78"/>
              </a:rPr>
              <a:t>*</a:t>
            </a:r>
            <a: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عدم مصرف </a:t>
            </a:r>
            <a:r>
              <a:rPr lang="fa-IR" i="1" dirty="0" smtClean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الکل</a:t>
            </a:r>
            <a: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/>
            </a:r>
            <a:b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</a:br>
            <a:r>
              <a:rPr lang="fa-IR" i="1" dirty="0">
                <a:solidFill>
                  <a:srgbClr val="FFFF00"/>
                </a:solidFill>
                <a:latin typeface="Calibri"/>
                <a:ea typeface="+mj-ea"/>
                <a:cs typeface="B Nazanin" pitchFamily="2" charset="-78"/>
              </a:rPr>
              <a:t>*</a:t>
            </a:r>
            <a:r>
              <a:rPr lang="fa-IR" i="1" dirty="0">
                <a:solidFill>
                  <a:prstClr val="black"/>
                </a:solidFill>
                <a:latin typeface="Calibri"/>
                <a:ea typeface="+mj-ea"/>
                <a:cs typeface="B Nazanin" pitchFamily="2" charset="-78"/>
              </a:rPr>
              <a:t>مصرف ملاتونین </a:t>
            </a:r>
            <a:r>
              <a:rPr lang="fa-IR" i="1" dirty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زیر نظر </a:t>
            </a:r>
            <a:r>
              <a:rPr lang="fa-IR" i="1" dirty="0" smtClean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پزشک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9750" y="6092825"/>
            <a:ext cx="8077200" cy="571500"/>
            <a:chOff x="192" y="3840"/>
            <a:chExt cx="5088" cy="360"/>
          </a:xfrm>
        </p:grpSpPr>
        <p:grpSp>
          <p:nvGrpSpPr>
            <p:cNvPr id="128005" name="Group 3"/>
            <p:cNvGrpSpPr>
              <a:grpSpLocks/>
            </p:cNvGrpSpPr>
            <p:nvPr/>
          </p:nvGrpSpPr>
          <p:grpSpPr bwMode="auto">
            <a:xfrm>
              <a:off x="2160" y="3840"/>
              <a:ext cx="781" cy="360"/>
              <a:chOff x="2496" y="3792"/>
              <a:chExt cx="840" cy="360"/>
            </a:xfrm>
          </p:grpSpPr>
          <p:pic>
            <p:nvPicPr>
              <p:cNvPr id="128008" name="Picture 4" descr="MCWB02428_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3792"/>
                <a:ext cx="8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09" name="WordArt 5">
                <a:hlinkClick r:id="" action="ppaction://noaction"/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640" y="3840"/>
                <a:ext cx="528" cy="240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26227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HOME</a:t>
                </a:r>
              </a:p>
            </p:txBody>
          </p:sp>
        </p:grpSp>
        <p:sp>
          <p:nvSpPr>
            <p:cNvPr id="1280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611" y="3888"/>
              <a:ext cx="669" cy="288"/>
            </a:xfrm>
            <a:prstGeom prst="actionButtonForwardNex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800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192" y="3888"/>
              <a:ext cx="669" cy="288"/>
            </a:xfrm>
            <a:prstGeom prst="actionButtonBackPrevious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128003" name="Picture 8" descr="queston5"/>
          <p:cNvPicPr>
            <a:picLocks noChangeAspect="1" noChangeArrowheads="1" noCrop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828800"/>
            <a:ext cx="20288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1835150" y="4868863"/>
            <a:ext cx="52165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a-IR" sz="4000" b="1" smtClean="0">
                <a:solidFill>
                  <a:srgbClr val="800000"/>
                </a:solidFill>
                <a:latin typeface="Times New Roman" pitchFamily="18" charset="0"/>
                <a:cs typeface="B Nasim" pitchFamily="2" charset="-78"/>
              </a:rPr>
              <a:t>از توجه شما متشكرم</a:t>
            </a:r>
            <a:endParaRPr kumimoji="1" lang="en-US" sz="4000" b="1" smtClean="0">
              <a:solidFill>
                <a:srgbClr val="800000"/>
              </a:solidFill>
              <a:latin typeface="Times New Roman" pitchFamily="18" charset="0"/>
              <a:cs typeface="B Nas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595925"/>
      </p:ext>
    </p:extLst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در حین مسابقه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اضافه کردن آب با کربوهیدراتها(محلول دست ساز)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کربوهیدرات مس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تامین گلوکز و گلیکوژن عضلانی و کبدی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هیدراتاسیون بدن </a:t>
            </a:r>
            <a:r>
              <a:rPr kumimoji="1" lang="fa-IR" sz="2200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ورزشکاران</a:t>
            </a:r>
            <a:endParaRPr kumimoji="1" lang="fa-IR" sz="2200" b="1" kern="0" dirty="0">
              <a:solidFill>
                <a:srgbClr val="FF0000"/>
              </a:solidFill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2000" kern="0" dirty="0">
              <a:latin typeface="Arial"/>
              <a:cs typeface="B Nazanin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شب قبل از </a:t>
            </a:r>
            <a:r>
              <a:rPr lang="fa-IR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مسابقه</a:t>
            </a: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  و رزشکاران  بعد اتمام شام،  شروع به نوشیدن مایعات تا اخر شب شوند(ا لیتر</a:t>
            </a:r>
            <a:r>
              <a:rPr lang="fa-I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)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fa-IR" b="1" dirty="0">
                <a:solidFill>
                  <a:prstClr val="black"/>
                </a:solidFill>
                <a:latin typeface="Trebuchet MS"/>
                <a:cs typeface="B Nazanin" pitchFamily="2" charset="-78"/>
              </a:rPr>
              <a:t>اگه هیدراسیون درست انجام شده باشد آب خاص کافی است</a:t>
            </a:r>
          </a:p>
          <a:p>
            <a:pPr marL="0" lvl="0" indent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None/>
            </a:pPr>
            <a:endParaRPr lang="fa-IR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Lotus" pitchFamily="2" charset="-78"/>
            </a:endParaRPr>
          </a:p>
          <a:p>
            <a:pPr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000" kern="0" dirty="0">
              <a:latin typeface="Arial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C:\Users\farhang\Desktop\119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2743200" cy="19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پرهیز از مصر ف مواد قندی مثل </a:t>
            </a:r>
            <a:r>
              <a:rPr lang="fa-IR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خرما،کشمش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مصرف  محلول دست ساز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مصرف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Red bull</a:t>
            </a: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 در انتهای استراحت  در موقع شروع نیمه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دوم</a:t>
            </a:r>
            <a:endParaRPr lang="fa-IR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استفاده از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محرک(کافئین)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2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rgbClr val="FF0000"/>
                </a:solidFill>
                <a:latin typeface="Trebuchet MS"/>
                <a:ea typeface="+mj-ea"/>
                <a:cs typeface="B Nazanin" pitchFamily="2" charset="-78"/>
              </a:rPr>
              <a:t>تغذیه  بعد از </a:t>
            </a:r>
            <a:r>
              <a:rPr lang="fa-IR" b="1" dirty="0" smtClean="0">
                <a:solidFill>
                  <a:srgbClr val="FF0000"/>
                </a:solidFill>
                <a:latin typeface="Trebuchet MS"/>
                <a:ea typeface="+mj-ea"/>
                <a:cs typeface="B Nazanin" pitchFamily="2" charset="-78"/>
              </a:rPr>
              <a:t>مسابقه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40 دقیقه </a:t>
            </a: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اول پس از مسابقه بهترین زمان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جذب مواد غذایی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2 ساعت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پس از مسابقه 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 رژیم غدایی برای بازسازی ذخایر</a:t>
            </a:r>
            <a:r>
              <a:rPr lang="fa-IR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 گلیکوژن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عضلانی و کبد و گلوکز خون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جبران مایعات و الکترولیت های از دست رفته</a:t>
            </a:r>
            <a:endParaRPr lang="fa-IR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7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در صورت رعایت نکردن زمان برای بازسازی ذخایر گلیکوژن 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کاهش مصرف چشمگیر مصرف گلیکوژن در این زمان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20 تا 24 ساعت  </a:t>
            </a:r>
            <a:r>
              <a:rPr lang="fa-IR" dirty="0" smtClean="0">
                <a:cs typeface="B Nazanin" pitchFamily="2" charset="-78"/>
              </a:rPr>
              <a:t>زمان لازم است  تا دخایر گلیکوژن عضله بازسازی شوند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8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بلافاصله پس از ورزش  و تمرین چون احساس خستگی زیاد و حرارت بدن بالاست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میل به غذا کم </a:t>
            </a:r>
            <a:r>
              <a:rPr lang="fa-IR" dirty="0" smtClean="0">
                <a:cs typeface="B Nazanin" pitchFamily="2" charset="-78"/>
              </a:rPr>
              <a:t>می باشد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افزایش حرارت بدن باعث انبساط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معده</a:t>
            </a:r>
            <a:r>
              <a:rPr lang="fa-IR" dirty="0" smtClean="0">
                <a:cs typeface="B Nazanin" pitchFamily="2" charset="-78"/>
              </a:rPr>
              <a:t> می شود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و مرکز گرسنگی در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هیپوتالاموس</a:t>
            </a:r>
            <a:r>
              <a:rPr lang="fa-IR" dirty="0" smtClean="0">
                <a:cs typeface="B Nazanin" pitchFamily="2" charset="-78"/>
              </a:rPr>
              <a:t> تحریک نمی شود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2857500" cy="19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7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مقدار کربوهیدراتی مصرفی ،مهمترین عامل تغذیه ای بر روی ذخایر گلیکوژن عضلات هستند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یک رژیم  غذایی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پرکربوهیدرات</a:t>
            </a:r>
            <a:r>
              <a:rPr lang="fa-IR" dirty="0" smtClean="0">
                <a:cs typeface="B Nazanin" pitchFamily="2" charset="-78"/>
              </a:rPr>
              <a:t> خورده شود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dirty="0" smtClean="0">
                <a:cs typeface="B Nazanin" pitchFamily="2" charset="-78"/>
              </a:rPr>
              <a:t>آب میوه  و نوشابه های حاوی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املاح معدنی  و یتامین </a:t>
            </a:r>
            <a:r>
              <a:rPr lang="fa-IR" dirty="0" smtClean="0">
                <a:cs typeface="B Nazanin" pitchFamily="2" charset="-78"/>
              </a:rPr>
              <a:t>است و</a:t>
            </a:r>
            <a:r>
              <a:rPr lang="fa-IR" sz="2000" b="1" dirty="0" smtClean="0">
                <a:solidFill>
                  <a:prstClr val="black"/>
                </a:solidFill>
                <a:latin typeface="Times New Roman" pitchFamily="18" charset="0"/>
                <a:cs typeface="B Roya" pitchFamily="2" charset="-78"/>
              </a:rPr>
              <a:t>امکان </a:t>
            </a:r>
            <a:r>
              <a:rPr lang="fa-IR" sz="2000" b="1" dirty="0">
                <a:solidFill>
                  <a:prstClr val="black"/>
                </a:solidFill>
                <a:latin typeface="Times New Roman" pitchFamily="18" charset="0"/>
                <a:cs typeface="B Roya" pitchFamily="2" charset="-78"/>
              </a:rPr>
              <a:t>آب رسانی مجدد را فراهم می سازد</a:t>
            </a:r>
            <a:endParaRPr lang="en-US" sz="2000" b="1" dirty="0">
              <a:solidFill>
                <a:prstClr val="black"/>
              </a:solidFill>
              <a:latin typeface="Trebuchet MS"/>
              <a:cs typeface="B Roya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C:\Users\farhang\Desktop\diet-for-athle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975556" cy="19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06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ric (Standard)">
  <a:themeElements>
    <a:clrScheme name="Generic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5521</TotalTime>
  <Words>865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Oriel</vt:lpstr>
      <vt:lpstr>1_Generic (Standard)</vt:lpstr>
      <vt:lpstr>Office Theme</vt:lpstr>
      <vt:lpstr>1_Office Theme</vt:lpstr>
      <vt:lpstr>1_Oriel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تغذیه و تفاوت ارتفاع </vt:lpstr>
      <vt:lpstr>تغذیه و تفاوت ارتفاع </vt:lpstr>
      <vt:lpstr>PowerPoint Presentation</vt:lpstr>
      <vt:lpstr>PowerPoint Presentation</vt:lpstr>
      <vt:lpstr>تغذیه در سفر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 کلاسی بیوشیمی</dc:title>
  <dc:creator>farhang</dc:creator>
  <cp:lastModifiedBy>farhang</cp:lastModifiedBy>
  <cp:revision>781</cp:revision>
  <dcterms:created xsi:type="dcterms:W3CDTF">2019-11-04T17:57:05Z</dcterms:created>
  <dcterms:modified xsi:type="dcterms:W3CDTF">2020-05-11T16:24:27Z</dcterms:modified>
</cp:coreProperties>
</file>